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12" r:id="rId3"/>
    <p:sldId id="313" r:id="rId4"/>
    <p:sldId id="320" r:id="rId5"/>
    <p:sldId id="314" r:id="rId6"/>
    <p:sldId id="315" r:id="rId7"/>
    <p:sldId id="307" r:id="rId8"/>
    <p:sldId id="317" r:id="rId9"/>
    <p:sldId id="318" r:id="rId10"/>
    <p:sldId id="301" r:id="rId11"/>
    <p:sldId id="302" r:id="rId12"/>
    <p:sldId id="305" r:id="rId13"/>
    <p:sldId id="303" r:id="rId14"/>
    <p:sldId id="306" r:id="rId15"/>
    <p:sldId id="308" r:id="rId16"/>
    <p:sldId id="309" r:id="rId17"/>
    <p:sldId id="298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3" autoAdjust="0"/>
    <p:restoredTop sz="94660"/>
  </p:normalViewPr>
  <p:slideViewPr>
    <p:cSldViewPr>
      <p:cViewPr varScale="1">
        <p:scale>
          <a:sx n="69" d="100"/>
          <a:sy n="69" d="100"/>
        </p:scale>
        <p:origin x="-4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31C4C-00C3-4B63-8A20-39392E36F805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B7A45-A3B8-4174-A785-CD1C20276E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42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31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06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151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360 7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Alg</a:t>
            </a:r>
            <a:r>
              <a:rPr lang="en-US" smtClean="0"/>
              <a:t>; 204 APAAS the rest in 6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35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49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68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68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24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24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0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47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B7A45-A3B8-4174-A785-CD1C20276E7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63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862AA00-90FC-4192-9285-FF56FE45D0EC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166CAF-CA8C-4A42-8C4C-DFF188614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936625"/>
          </a:xfrm>
        </p:spPr>
        <p:txBody>
          <a:bodyPr>
            <a:normAutofit/>
          </a:bodyPr>
          <a:lstStyle/>
          <a:p>
            <a:r>
              <a:rPr lang="en-US" sz="4300" b="1" dirty="0" smtClean="0"/>
              <a:t>APAAS Team Meeting</a:t>
            </a:r>
            <a:endParaRPr lang="en-US" sz="4300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6400800" cy="1752600"/>
          </a:xfrm>
        </p:spPr>
        <p:txBody>
          <a:bodyPr/>
          <a:lstStyle/>
          <a:p>
            <a:r>
              <a:rPr lang="en-US" dirty="0" err="1" smtClean="0"/>
              <a:t>october</a:t>
            </a:r>
            <a:r>
              <a:rPr lang="en-US" dirty="0" smtClean="0"/>
              <a:t>, 2011</a:t>
            </a:r>
            <a:endParaRPr lang="en-US" dirty="0"/>
          </a:p>
        </p:txBody>
      </p:sp>
      <p:pic>
        <p:nvPicPr>
          <p:cNvPr id="59400" name="Picture 8" descr="http://photos.demandstudios.com/80/173/fotolia_4419226_X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895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162800" cy="6065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Struggling APAAS Students</a:t>
            </a:r>
            <a:endParaRPr lang="en-US" sz="32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8" y="827183"/>
            <a:ext cx="31242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3600" y="1600200"/>
            <a:ext cx="69342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/>
              <a:t>	   </a:t>
            </a:r>
            <a:r>
              <a:rPr lang="en-US" sz="3400" b="1" dirty="0" smtClean="0"/>
              <a:t>Issues vary </a:t>
            </a:r>
            <a:r>
              <a:rPr lang="en-US" sz="3400" b="1" dirty="0"/>
              <a:t>from 	</a:t>
            </a:r>
            <a:endParaRPr lang="en-US" sz="3400" b="1" dirty="0" smtClean="0"/>
          </a:p>
          <a:p>
            <a:r>
              <a:rPr lang="en-US" sz="3400" b="1" dirty="0"/>
              <a:t>	</a:t>
            </a:r>
            <a:r>
              <a:rPr lang="en-US" sz="3400" b="1" dirty="0" smtClean="0"/>
              <a:t>   student </a:t>
            </a:r>
            <a:r>
              <a:rPr lang="en-US" sz="3400" b="1" dirty="0"/>
              <a:t>to </a:t>
            </a:r>
            <a:r>
              <a:rPr lang="en-US" sz="3400" b="1" dirty="0" smtClean="0"/>
              <a:t>student.</a:t>
            </a:r>
          </a:p>
          <a:p>
            <a:pPr algn="ctr"/>
            <a:r>
              <a:rPr lang="en-US" sz="3000" b="1" dirty="0" smtClean="0"/>
              <a:t> </a:t>
            </a:r>
            <a:endParaRPr lang="en-US" b="1" dirty="0" smtClean="0"/>
          </a:p>
          <a:p>
            <a:r>
              <a:rPr lang="en-US" sz="2600" b="1" dirty="0">
                <a:solidFill>
                  <a:srgbClr val="C00000"/>
                </a:solidFill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</a:rPr>
              <a:t>  </a:t>
            </a:r>
            <a:r>
              <a:rPr lang="en-US" sz="3000" b="1" dirty="0" smtClean="0">
                <a:solidFill>
                  <a:srgbClr val="C00000"/>
                </a:solidFill>
              </a:rPr>
              <a:t>Find </a:t>
            </a:r>
            <a:r>
              <a:rPr lang="en-US" sz="3000" b="1" dirty="0">
                <a:solidFill>
                  <a:srgbClr val="C00000"/>
                </a:solidFill>
              </a:rPr>
              <a:t>out the reasons, </a:t>
            </a:r>
            <a:r>
              <a:rPr lang="en-US" sz="3000" b="1" dirty="0" smtClean="0">
                <a:solidFill>
                  <a:srgbClr val="C00000"/>
                </a:solidFill>
              </a:rPr>
              <a:t>in order   </a:t>
            </a:r>
          </a:p>
          <a:p>
            <a:r>
              <a:rPr lang="en-US" sz="3000" b="1" dirty="0">
                <a:solidFill>
                  <a:srgbClr val="C00000"/>
                </a:solidFill>
              </a:rPr>
              <a:t> </a:t>
            </a:r>
            <a:r>
              <a:rPr lang="en-US" sz="3000" b="1" dirty="0" smtClean="0">
                <a:solidFill>
                  <a:srgbClr val="C00000"/>
                </a:solidFill>
              </a:rPr>
              <a:t> to help </a:t>
            </a:r>
            <a:r>
              <a:rPr lang="en-US" sz="3000" b="1" dirty="0">
                <a:solidFill>
                  <a:srgbClr val="C00000"/>
                </a:solidFill>
              </a:rPr>
              <a:t>him/her to move </a:t>
            </a:r>
            <a:r>
              <a:rPr lang="en-US" sz="3000" b="1" dirty="0" smtClean="0">
                <a:solidFill>
                  <a:srgbClr val="C00000"/>
                </a:solidFill>
              </a:rPr>
              <a:t>forward.</a:t>
            </a:r>
            <a:endParaRPr lang="en-US" sz="3000" b="1" dirty="0">
              <a:solidFill>
                <a:srgbClr val="C00000"/>
              </a:solidFill>
            </a:endParaRPr>
          </a:p>
          <a:p>
            <a:endParaRPr lang="en-US" sz="26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8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2617"/>
            <a:ext cx="5105400" cy="75895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Teach</a:t>
            </a:r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" y="3342472"/>
            <a:ext cx="8305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 </a:t>
            </a:r>
            <a:endParaRPr lang="en-US" b="1" dirty="0" smtClean="0"/>
          </a:p>
          <a:p>
            <a:r>
              <a:rPr lang="en-US" sz="2600" b="1" i="1" dirty="0" smtClean="0">
                <a:solidFill>
                  <a:srgbClr val="C00000"/>
                </a:solidFill>
              </a:rPr>
              <a:t>Scholarly Attributes</a:t>
            </a:r>
            <a:r>
              <a:rPr lang="en-US" sz="2600" b="1" dirty="0">
                <a:solidFill>
                  <a:srgbClr val="C00000"/>
                </a:solidFill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</a:rPr>
              <a:t>&amp; </a:t>
            </a:r>
            <a:r>
              <a:rPr lang="en-US" sz="2600" b="1" i="1" dirty="0" smtClean="0">
                <a:solidFill>
                  <a:srgbClr val="C00000"/>
                </a:solidFill>
              </a:rPr>
              <a:t>Overcoming Obstacles</a:t>
            </a:r>
            <a:endParaRPr lang="en-US" sz="2600" b="1" i="1" dirty="0">
              <a:solidFill>
                <a:srgbClr val="C00000"/>
              </a:solidFill>
            </a:endParaRPr>
          </a:p>
          <a:p>
            <a:endParaRPr lang="en-US" sz="2600" dirty="0"/>
          </a:p>
        </p:txBody>
      </p:sp>
      <p:pic>
        <p:nvPicPr>
          <p:cNvPr id="4104" name="Picture 8" descr="http://www.acus.org/files/images/RodinThinker.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29146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garylellis.org/wp-content/uploads/2011/06/Obstacles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1819"/>
            <a:ext cx="3057525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3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ascd.org/ASCD/images/publications/books/costa2009_fig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818" y="257060"/>
            <a:ext cx="3790950" cy="604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9779868">
            <a:off x="196817" y="1185839"/>
            <a:ext cx="39837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b="1" i="1" dirty="0">
                <a:solidFill>
                  <a:srgbClr val="C00000"/>
                </a:solidFill>
              </a:rPr>
              <a:t>Habits of Mind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3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467600" cy="75895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Scholarly Attributes</a:t>
            </a:r>
            <a:endParaRPr lang="en-US" sz="4000" dirty="0" smtClean="0"/>
          </a:p>
        </p:txBody>
      </p:sp>
      <p:pic>
        <p:nvPicPr>
          <p:cNvPr id="5126" name="Picture 6" descr="http://teacherweb.com/CA/benson/curry/BePrepa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30" y="138931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teacherweb.com/CA/benson/curry/Curiosit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389311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teacherweb.com/CA/benson/curry/Goa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6" y="1398836"/>
            <a:ext cx="15144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teacherweb.com/CA/benson/curry/AcademicHumilit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43" y="1398836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teacherweb.com/CA/benson/curry/Mult-Per-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57525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teacherweb.com/CA/benson/curry/Take-Risk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50" y="3048000"/>
            <a:ext cx="15430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teacherweb.com/CA/benson/curry/PonderIdeas-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071812"/>
            <a:ext cx="15049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://teacherweb.com/CA/benson/curry/Multiple-Resources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3071812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8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47900" y="2628900"/>
            <a:ext cx="6743700" cy="3276600"/>
          </a:xfrm>
        </p:spPr>
        <p:txBody>
          <a:bodyPr>
            <a:normAutofit/>
          </a:bodyPr>
          <a:lstStyle/>
          <a:p>
            <a:endParaRPr lang="en-US" sz="4800" dirty="0">
              <a:solidFill>
                <a:srgbClr val="C00000"/>
              </a:solidFill>
            </a:endParaRPr>
          </a:p>
          <a:p>
            <a:endParaRPr lang="en-US" sz="4800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12192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/>
            </a:r>
            <a:br>
              <a:rPr lang="en-US" sz="5400" b="1" dirty="0" smtClean="0">
                <a:solidFill>
                  <a:srgbClr val="C00000"/>
                </a:solidFill>
              </a:rPr>
            </a:br>
            <a:r>
              <a:rPr lang="en-US" sz="5400" b="1" dirty="0" smtClean="0">
                <a:solidFill>
                  <a:srgbClr val="C00000"/>
                </a:solidFill>
              </a:rPr>
              <a:t>more student choices</a:t>
            </a:r>
            <a:endParaRPr lang="en-US" sz="5400" b="1" dirty="0">
              <a:solidFill>
                <a:srgbClr val="C00000"/>
              </a:solidFill>
            </a:endParaRPr>
          </a:p>
        </p:txBody>
      </p:sp>
      <p:pic>
        <p:nvPicPr>
          <p:cNvPr id="10242" name="Picture 2" descr="http://t2.gstatic.com/images?q=tbn:ANd9GcTxrLno8uupWRjK7CI8H3C26irtGRqpR8wwIDDGEwuxQcbhixXVl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743200"/>
            <a:ext cx="2667000" cy="261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3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t0.gstatic.com/images?q=tbn:ANd9GcQUbxm8e5i7BZmQFGi-EWcdfNeVMvujfLnIF0gsjjW8FncHw_Bw_eisvrNS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165435"/>
            <a:ext cx="5087039" cy="333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dibbledibbledee.com/wp-content/uploads/2011/04/stick_figure1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1" t="9935" r="11653" b="11780"/>
          <a:stretch/>
        </p:blipFill>
        <p:spPr bwMode="auto">
          <a:xfrm>
            <a:off x="3733800" y="613090"/>
            <a:ext cx="1447800" cy="154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justachild.org/Just_A_Child_Foundation/How_can_You_Help_files/26021-stick_figure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09345"/>
            <a:ext cx="1905000" cy="232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cardecalandsticker.com/images/toddlerboy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560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5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Best Practices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7055" y="4343400"/>
            <a:ext cx="76962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C00000"/>
                </a:solidFill>
              </a:rPr>
              <a:t>open-ended</a:t>
            </a:r>
            <a:r>
              <a:rPr lang="en-US" sz="2500" b="1" dirty="0" smtClean="0"/>
              <a:t>, student choice</a:t>
            </a:r>
            <a:r>
              <a:rPr lang="en-US" sz="2500" b="1" dirty="0" smtClean="0">
                <a:solidFill>
                  <a:srgbClr val="C00000"/>
                </a:solidFill>
              </a:rPr>
              <a:t>, product options</a:t>
            </a:r>
            <a:r>
              <a:rPr lang="en-US" sz="2500" b="1" dirty="0" smtClean="0"/>
              <a:t> </a:t>
            </a:r>
          </a:p>
          <a:p>
            <a:r>
              <a:rPr lang="en-US" sz="2500" b="1" dirty="0" smtClean="0"/>
              <a:t>           through </a:t>
            </a:r>
            <a:r>
              <a:rPr lang="en-US" sz="2500" b="1" dirty="0" smtClean="0">
                <a:solidFill>
                  <a:srgbClr val="C00000"/>
                </a:solidFill>
              </a:rPr>
              <a:t>project-based</a:t>
            </a:r>
            <a:r>
              <a:rPr lang="en-US" sz="2500" b="1" dirty="0" smtClean="0"/>
              <a:t> learning</a:t>
            </a:r>
          </a:p>
          <a:p>
            <a:r>
              <a:rPr lang="en-US" sz="2500" b="1" dirty="0" smtClean="0"/>
              <a:t> </a:t>
            </a:r>
            <a:endParaRPr lang="en-US" sz="2500" b="1" dirty="0"/>
          </a:p>
        </p:txBody>
      </p:sp>
      <p:pic>
        <p:nvPicPr>
          <p:cNvPr id="1026" name="Picture 2" descr="http://institutechildrenslit.net/Writers-First-Aid-blog/wp-content/uploads/2009/12/choic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449" y="1476375"/>
            <a:ext cx="33337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15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5334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Math Practice &amp; Placement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www.ittc.ku.edu/~fokumdt/images/humor/expand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670" y="1241286"/>
            <a:ext cx="417195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8817" y="5371929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Math </a:t>
            </a:r>
            <a:r>
              <a:rPr lang="en-US" sz="2000" b="1" dirty="0">
                <a:solidFill>
                  <a:srgbClr val="C00000"/>
                </a:solidFill>
              </a:rPr>
              <a:t>is </a:t>
            </a:r>
            <a:r>
              <a:rPr lang="en-US" sz="2000" b="1" dirty="0" smtClean="0">
                <a:solidFill>
                  <a:srgbClr val="C00000"/>
                </a:solidFill>
              </a:rPr>
              <a:t>50 % formulas</a:t>
            </a:r>
            <a:r>
              <a:rPr lang="en-US" sz="2000" b="1" dirty="0">
                <a:solidFill>
                  <a:srgbClr val="C00000"/>
                </a:solidFill>
              </a:rPr>
              <a:t>,  </a:t>
            </a:r>
            <a:r>
              <a:rPr lang="en-US" sz="2000" b="1" dirty="0" smtClean="0">
                <a:solidFill>
                  <a:srgbClr val="C00000"/>
                </a:solidFill>
              </a:rPr>
              <a:t>50 % proofs</a:t>
            </a:r>
            <a:r>
              <a:rPr lang="en-US" sz="2000" b="1" dirty="0">
                <a:solidFill>
                  <a:srgbClr val="C00000"/>
                </a:solidFill>
              </a:rPr>
              <a:t>, </a:t>
            </a:r>
            <a:r>
              <a:rPr lang="en-US" sz="2000" b="1" dirty="0" smtClean="0">
                <a:solidFill>
                  <a:srgbClr val="C00000"/>
                </a:solidFill>
              </a:rPr>
              <a:t>and </a:t>
            </a:r>
            <a:r>
              <a:rPr lang="en-US" sz="2000" b="1" dirty="0">
                <a:solidFill>
                  <a:srgbClr val="C00000"/>
                </a:solidFill>
              </a:rPr>
              <a:t>50 </a:t>
            </a:r>
            <a:r>
              <a:rPr lang="en-US" sz="2000" b="1" dirty="0" smtClean="0">
                <a:solidFill>
                  <a:srgbClr val="C00000"/>
                </a:solidFill>
              </a:rPr>
              <a:t>% imagination</a:t>
            </a:r>
            <a:r>
              <a:rPr lang="en-US" sz="2000" b="1" dirty="0">
                <a:solidFill>
                  <a:srgbClr val="C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249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81000"/>
            <a:ext cx="8001000" cy="1673225"/>
          </a:xfrm>
        </p:spPr>
        <p:txBody>
          <a:bodyPr>
            <a:normAutofit fontScale="77500" lnSpcReduction="20000"/>
          </a:bodyPr>
          <a:lstStyle/>
          <a:p>
            <a:r>
              <a:rPr lang="en-US" sz="4500" dirty="0" smtClean="0">
                <a:solidFill>
                  <a:schemeClr val="bg1"/>
                </a:solidFill>
              </a:rPr>
              <a:t>How do we know if our students are truly growing academically?</a:t>
            </a:r>
            <a:endParaRPr lang="en-US" sz="45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3419" y="2667000"/>
            <a:ext cx="580639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b="1" dirty="0" smtClean="0">
                <a:solidFill>
                  <a:srgbClr val="C00000"/>
                </a:solidFill>
              </a:rPr>
              <a:t>Common Assessments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2127" y="3409720"/>
            <a:ext cx="6028981" cy="20159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C00000"/>
                </a:solidFill>
              </a:rPr>
              <a:t>	What will they look like?</a:t>
            </a:r>
          </a:p>
          <a:p>
            <a:endParaRPr lang="en-US" sz="2500" b="1" dirty="0" smtClean="0">
              <a:solidFill>
                <a:srgbClr val="C00000"/>
              </a:solidFill>
            </a:endParaRPr>
          </a:p>
          <a:p>
            <a:r>
              <a:rPr lang="en-US" sz="2500" b="1" dirty="0" smtClean="0">
                <a:solidFill>
                  <a:srgbClr val="C00000"/>
                </a:solidFill>
              </a:rPr>
              <a:t>	How will they be created? </a:t>
            </a:r>
          </a:p>
          <a:p>
            <a:endParaRPr lang="en-US" sz="2500" b="1" dirty="0" smtClean="0">
              <a:solidFill>
                <a:srgbClr val="C00000"/>
              </a:solidFill>
            </a:endParaRPr>
          </a:p>
          <a:p>
            <a:r>
              <a:rPr lang="en-US" sz="2500" b="1" dirty="0" smtClean="0">
                <a:solidFill>
                  <a:srgbClr val="C00000"/>
                </a:solidFill>
              </a:rPr>
              <a:t>	When will we implement?</a:t>
            </a:r>
            <a:endParaRPr lang="en-US" sz="2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newzofday.com/wp-content/uploads/2011/07/Deductive-Reasoning-And-The-Pro-Life-256x30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78AB5"/>
              </a:clrFrom>
              <a:clrTo>
                <a:srgbClr val="678AB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87" y="978665"/>
            <a:ext cx="2647182" cy="310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762000"/>
            <a:ext cx="3581400" cy="533400"/>
          </a:xfrm>
        </p:spPr>
        <p:txBody>
          <a:bodyPr/>
          <a:lstStyle/>
          <a:p>
            <a:r>
              <a:rPr lang="en-US" dirty="0" smtClean="0"/>
              <a:t>Schedule for Today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6600" y="1752600"/>
            <a:ext cx="5105400" cy="34290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Touch base from last meeting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4</a:t>
            </a:r>
            <a:r>
              <a:rPr lang="en-US" sz="2400" b="1" baseline="30000" dirty="0" smtClean="0">
                <a:solidFill>
                  <a:srgbClr val="C00000"/>
                </a:solidFill>
              </a:rPr>
              <a:t>th</a:t>
            </a:r>
            <a:r>
              <a:rPr lang="en-US" sz="2400" b="1" dirty="0" smtClean="0">
                <a:solidFill>
                  <a:srgbClr val="C00000"/>
                </a:solidFill>
              </a:rPr>
              <a:t> Grade Students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Susan Holt </a:t>
            </a:r>
            <a:r>
              <a:rPr lang="en-US" sz="2400" b="1" dirty="0" smtClean="0">
                <a:solidFill>
                  <a:schemeClr val="tx1"/>
                </a:solidFill>
              </a:rPr>
              <a:t>9:30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</a:rPr>
              <a:t>Counselor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PLC Grade Levels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Regroup-Debrief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PLC Site Teams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Regroup-Debrief</a:t>
            </a:r>
          </a:p>
        </p:txBody>
      </p:sp>
      <p:pic>
        <p:nvPicPr>
          <p:cNvPr id="5" name="Picture 4" descr="C:\Users\bandrews\Desktop\your-friends-will-be-impressed_8-reasons-to-learn-a-foreign-language[1]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5" t="10597" r="32891"/>
          <a:stretch/>
        </p:blipFill>
        <p:spPr bwMode="auto">
          <a:xfrm>
            <a:off x="6172200" y="3505200"/>
            <a:ext cx="2587731" cy="288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91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 2" pitchFamily="18" charset="2"/>
              <a:buChar char=""/>
            </a:pPr>
            <a:r>
              <a:rPr lang="en-US" sz="3200" b="1" dirty="0" smtClean="0"/>
              <a:t>Guidance resources </a:t>
            </a:r>
          </a:p>
          <a:p>
            <a:pPr>
              <a:buFont typeface="Wingdings 2" pitchFamily="18" charset="2"/>
              <a:buChar char=""/>
            </a:pPr>
            <a:r>
              <a:rPr lang="en-US" sz="3200" b="1" dirty="0" smtClean="0"/>
              <a:t>APAAS </a:t>
            </a:r>
            <a:r>
              <a:rPr lang="en-US" sz="3200" b="1" dirty="0"/>
              <a:t>PLC time </a:t>
            </a:r>
            <a:endParaRPr lang="en-US" sz="3200" dirty="0"/>
          </a:p>
          <a:p>
            <a:pPr>
              <a:buFont typeface="Wingdings 2" pitchFamily="18" charset="2"/>
              <a:buChar char=""/>
            </a:pPr>
            <a:r>
              <a:rPr lang="en-US" sz="3200" b="1" dirty="0" smtClean="0"/>
              <a:t>Alternative </a:t>
            </a:r>
            <a:r>
              <a:rPr lang="en-US" sz="3200" b="1" dirty="0"/>
              <a:t>materials </a:t>
            </a:r>
            <a:endParaRPr lang="en-US" sz="3200" b="1" dirty="0" smtClean="0"/>
          </a:p>
          <a:p>
            <a:pPr>
              <a:buFont typeface="Wingdings 2" pitchFamily="18" charset="2"/>
              <a:buChar char=""/>
            </a:pPr>
            <a:r>
              <a:rPr lang="en-US" sz="3200" b="1" dirty="0" smtClean="0"/>
              <a:t>Budget </a:t>
            </a:r>
            <a:r>
              <a:rPr lang="en-US" sz="3200" b="1" dirty="0"/>
              <a:t>for supplies for high level </a:t>
            </a:r>
            <a:r>
              <a:rPr lang="en-US" sz="3200" b="1" dirty="0" smtClean="0"/>
              <a:t>projects</a:t>
            </a:r>
          </a:p>
          <a:p>
            <a:r>
              <a:rPr lang="en-US" sz="3200" b="1" dirty="0" smtClean="0"/>
              <a:t>Smaller class size </a:t>
            </a:r>
          </a:p>
          <a:p>
            <a:pPr marL="0" indent="0">
              <a:buNone/>
            </a:pPr>
            <a:r>
              <a:rPr lang="en-US" sz="3200" b="1" dirty="0" smtClean="0"/>
              <a:t>  (match average) 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228600"/>
            <a:ext cx="34194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-76200"/>
            <a:ext cx="24765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72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05000"/>
            <a:ext cx="8503920" cy="35783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De-isolate</a:t>
            </a:r>
            <a:r>
              <a:rPr lang="en-US" sz="2800" b="1" dirty="0"/>
              <a:t>~ want to be part of </a:t>
            </a:r>
            <a:r>
              <a:rPr lang="en-US" sz="2800" b="1" dirty="0" smtClean="0"/>
              <a:t>site’s </a:t>
            </a:r>
            <a:r>
              <a:rPr lang="en-US" sz="2800" b="1" dirty="0"/>
              <a:t>team</a:t>
            </a:r>
            <a:endParaRPr lang="en-US" sz="2800" dirty="0"/>
          </a:p>
          <a:p>
            <a:r>
              <a:rPr lang="en-US" sz="2800" b="1" dirty="0" smtClean="0"/>
              <a:t>Equal </a:t>
            </a:r>
            <a:r>
              <a:rPr lang="en-US" sz="2800" b="1" dirty="0"/>
              <a:t>access to support </a:t>
            </a:r>
            <a:r>
              <a:rPr lang="en-US" sz="2800" b="1" dirty="0" smtClean="0"/>
              <a:t>(large class-size)</a:t>
            </a:r>
            <a:endParaRPr lang="en-US" sz="2800" dirty="0"/>
          </a:p>
          <a:p>
            <a:r>
              <a:rPr lang="en-US" sz="2800" b="1" dirty="0"/>
              <a:t>Smaller class size to match District average</a:t>
            </a:r>
            <a:endParaRPr lang="en-US" sz="2800" dirty="0"/>
          </a:p>
          <a:p>
            <a:r>
              <a:rPr lang="en-US" sz="2800" b="1" dirty="0" smtClean="0"/>
              <a:t>Excellent </a:t>
            </a:r>
            <a:r>
              <a:rPr lang="en-US" sz="2800" b="1" dirty="0"/>
              <a:t>aide (non </a:t>
            </a:r>
            <a:r>
              <a:rPr lang="en-US" sz="2800" b="1" dirty="0" err="1"/>
              <a:t>RtI</a:t>
            </a:r>
            <a:r>
              <a:rPr lang="en-US" sz="2800" b="1" dirty="0"/>
              <a:t>) to help </a:t>
            </a:r>
            <a:r>
              <a:rPr lang="en-US" sz="2800" b="1" dirty="0" smtClean="0"/>
              <a:t>students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What do you want the aide to do?</a:t>
            </a:r>
          </a:p>
          <a:p>
            <a:r>
              <a:rPr lang="en-US" sz="2800" b="1" dirty="0" smtClean="0"/>
              <a:t>Perception (climate </a:t>
            </a:r>
            <a:r>
              <a:rPr lang="en-US" sz="2800" b="1" dirty="0"/>
              <a:t>is changing to include more unique and complex </a:t>
            </a:r>
            <a:r>
              <a:rPr lang="en-US" sz="2800" b="1" dirty="0" smtClean="0"/>
              <a:t>learners)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228600"/>
            <a:ext cx="34194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2479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40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2362200" cy="2133600"/>
          </a:xfrm>
        </p:spPr>
        <p:txBody>
          <a:bodyPr/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Best Practices </a:t>
            </a:r>
            <a:br>
              <a:rPr lang="en-US" sz="2400" i="1" dirty="0" smtClean="0">
                <a:solidFill>
                  <a:srgbClr val="C00000"/>
                </a:solidFill>
              </a:rPr>
            </a:br>
            <a:r>
              <a:rPr lang="en-US" sz="2400" dirty="0">
                <a:solidFill>
                  <a:srgbClr val="C00000"/>
                </a:solidFill>
              </a:rPr>
              <a:t>W</a:t>
            </a:r>
            <a:r>
              <a:rPr lang="en-US" sz="2400" dirty="0" smtClean="0">
                <a:solidFill>
                  <a:srgbClr val="C00000"/>
                </a:solidFill>
              </a:rPr>
              <a:t>e need/want to implement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971800" y="685800"/>
            <a:ext cx="5791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Materials</a:t>
            </a:r>
          </a:p>
          <a:p>
            <a:r>
              <a:rPr lang="en-US" dirty="0" smtClean="0"/>
              <a:t>Technology </a:t>
            </a:r>
            <a:r>
              <a:rPr lang="en-US" dirty="0"/>
              <a:t>(laptops, </a:t>
            </a:r>
            <a:r>
              <a:rPr lang="en-US" dirty="0" err="1"/>
              <a:t>ipads</a:t>
            </a:r>
            <a:r>
              <a:rPr lang="en-US" dirty="0"/>
              <a:t>, </a:t>
            </a:r>
            <a:r>
              <a:rPr lang="en-US" dirty="0" err="1"/>
              <a:t>ipods</a:t>
            </a:r>
            <a:r>
              <a:rPr lang="en-US" dirty="0"/>
              <a:t>) similar to </a:t>
            </a:r>
            <a:r>
              <a:rPr lang="en-US" dirty="0" err="1" smtClean="0"/>
              <a:t>Fisler</a:t>
            </a:r>
            <a:r>
              <a:rPr lang="en-US" dirty="0" smtClean="0"/>
              <a:t> in </a:t>
            </a:r>
            <a:r>
              <a:rPr lang="en-US" dirty="0" smtClean="0"/>
              <a:t>Fullerton</a:t>
            </a:r>
            <a:r>
              <a:rPr lang="en-US" sz="2200" dirty="0" smtClean="0"/>
              <a:t>     </a:t>
            </a:r>
            <a:r>
              <a:rPr lang="en-US" sz="2000" dirty="0" smtClean="0">
                <a:solidFill>
                  <a:srgbClr val="C00000"/>
                </a:solidFill>
              </a:rPr>
              <a:t>http</a:t>
            </a:r>
            <a:r>
              <a:rPr lang="en-US" sz="2000" dirty="0">
                <a:solidFill>
                  <a:srgbClr val="C00000"/>
                </a:solidFill>
              </a:rPr>
              <a:t>://</a:t>
            </a:r>
            <a:r>
              <a:rPr lang="en-US" sz="2000" dirty="0" smtClean="0">
                <a:solidFill>
                  <a:srgbClr val="C00000"/>
                </a:solidFill>
              </a:rPr>
              <a:t>fsd.k12.ca.us/fisler/Multimedia.html</a:t>
            </a:r>
          </a:p>
          <a:p>
            <a:r>
              <a:rPr lang="en-US" dirty="0" smtClean="0"/>
              <a:t>Wiki by grade level to </a:t>
            </a:r>
            <a:r>
              <a:rPr lang="en-US" dirty="0"/>
              <a:t>share </a:t>
            </a:r>
            <a:r>
              <a:rPr lang="en-US" dirty="0" smtClean="0"/>
              <a:t>lessons </a:t>
            </a:r>
            <a:r>
              <a:rPr lang="en-US" dirty="0"/>
              <a:t>&amp; resources </a:t>
            </a:r>
            <a:r>
              <a:rPr lang="en-US" sz="2000" dirty="0">
                <a:solidFill>
                  <a:srgbClr val="C00000"/>
                </a:solidFill>
              </a:rPr>
              <a:t>http://</a:t>
            </a:r>
            <a:r>
              <a:rPr lang="en-US" sz="2000" dirty="0" smtClean="0">
                <a:solidFill>
                  <a:srgbClr val="C00000"/>
                </a:solidFill>
              </a:rPr>
              <a:t>gotgifted.wikispaces.com</a:t>
            </a:r>
            <a:endParaRPr lang="en-US" sz="2000" dirty="0">
              <a:solidFill>
                <a:srgbClr val="C00000"/>
              </a:solidFill>
            </a:endParaRPr>
          </a:p>
          <a:p>
            <a:r>
              <a:rPr lang="en-US" dirty="0" smtClean="0"/>
              <a:t>Jr</a:t>
            </a:r>
            <a:r>
              <a:rPr lang="en-US" dirty="0"/>
              <a:t>. Great Books </a:t>
            </a:r>
            <a:r>
              <a:rPr lang="en-US" sz="2200" dirty="0" smtClean="0"/>
              <a:t>(funding is site decision)</a:t>
            </a:r>
            <a:endParaRPr lang="en-US" sz="2200" dirty="0"/>
          </a:p>
          <a:p>
            <a:r>
              <a:rPr lang="en-US" dirty="0" smtClean="0"/>
              <a:t>APAAS </a:t>
            </a:r>
            <a:r>
              <a:rPr lang="en-US" dirty="0"/>
              <a:t>supplemental resources </a:t>
            </a:r>
            <a:r>
              <a:rPr lang="en-US" dirty="0" smtClean="0"/>
              <a:t>needs to be handled at site.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0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2362200" cy="2133600"/>
          </a:xfrm>
        </p:spPr>
        <p:txBody>
          <a:bodyPr/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Best Practices </a:t>
            </a:r>
            <a:br>
              <a:rPr lang="en-US" sz="2400" i="1" dirty="0" smtClean="0">
                <a:solidFill>
                  <a:srgbClr val="C00000"/>
                </a:solidFill>
              </a:rPr>
            </a:br>
            <a:r>
              <a:rPr lang="en-US" sz="2400" dirty="0">
                <a:solidFill>
                  <a:srgbClr val="C00000"/>
                </a:solidFill>
              </a:rPr>
              <a:t>W</a:t>
            </a:r>
            <a:r>
              <a:rPr lang="en-US" sz="2400" dirty="0" smtClean="0">
                <a:solidFill>
                  <a:srgbClr val="C00000"/>
                </a:solidFill>
              </a:rPr>
              <a:t>e need/want to implement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Interesting Ideas</a:t>
            </a:r>
          </a:p>
          <a:p>
            <a:r>
              <a:rPr lang="en-US" dirty="0" smtClean="0"/>
              <a:t>Have </a:t>
            </a:r>
            <a:r>
              <a:rPr lang="en-US" dirty="0"/>
              <a:t>more tech </a:t>
            </a:r>
            <a:r>
              <a:rPr lang="en-US" dirty="0" smtClean="0"/>
              <a:t>access </a:t>
            </a:r>
            <a:endParaRPr lang="en-US" dirty="0"/>
          </a:p>
          <a:p>
            <a:r>
              <a:rPr lang="en-US" dirty="0" smtClean="0"/>
              <a:t>Clarification </a:t>
            </a:r>
            <a:r>
              <a:rPr lang="en-US" dirty="0"/>
              <a:t>of APAAS supplemental vocabulary programs: </a:t>
            </a:r>
            <a:r>
              <a:rPr lang="en-US" dirty="0" err="1"/>
              <a:t>WordlyWise</a:t>
            </a:r>
            <a:r>
              <a:rPr lang="en-US" dirty="0"/>
              <a:t>, Classical Roots, etc</a:t>
            </a:r>
            <a:r>
              <a:rPr lang="en-US" dirty="0" smtClean="0"/>
              <a:t>. </a:t>
            </a:r>
            <a:r>
              <a:rPr lang="en-US" i="1" dirty="0" smtClean="0">
                <a:solidFill>
                  <a:srgbClr val="C00000"/>
                </a:solidFill>
              </a:rPr>
              <a:t>Grade level decision</a:t>
            </a:r>
            <a:endParaRPr lang="en-US" i="1" dirty="0">
              <a:solidFill>
                <a:srgbClr val="C00000"/>
              </a:solidFill>
            </a:endParaRPr>
          </a:p>
          <a:p>
            <a:r>
              <a:rPr lang="en-US" dirty="0" smtClean="0"/>
              <a:t>Create </a:t>
            </a:r>
            <a:r>
              <a:rPr lang="en-US" dirty="0"/>
              <a:t>a Self-Evaluation w/ </a:t>
            </a:r>
            <a:r>
              <a:rPr lang="en-US" dirty="0" smtClean="0"/>
              <a:t>writing </a:t>
            </a:r>
            <a:endParaRPr lang="en-US" dirty="0"/>
          </a:p>
          <a:p>
            <a:r>
              <a:rPr lang="en-US" dirty="0" smtClean="0"/>
              <a:t>Incorporate </a:t>
            </a:r>
            <a:r>
              <a:rPr lang="en-US" dirty="0"/>
              <a:t>a Book Club concept to read a specific book and discuss as part of our PLC. </a:t>
            </a:r>
          </a:p>
          <a:p>
            <a:r>
              <a:rPr lang="en-US" dirty="0" smtClean="0"/>
              <a:t>Read recommended </a:t>
            </a:r>
            <a:r>
              <a:rPr lang="en-US" dirty="0"/>
              <a:t>Carol </a:t>
            </a:r>
            <a:r>
              <a:rPr lang="en-US" dirty="0" err="1" smtClean="0"/>
              <a:t>Dweck’s</a:t>
            </a:r>
            <a:r>
              <a:rPr lang="en-US" dirty="0" smtClean="0"/>
              <a:t> </a:t>
            </a:r>
            <a:r>
              <a:rPr lang="en-US" i="1" dirty="0"/>
              <a:t>Mind </a:t>
            </a:r>
            <a:r>
              <a:rPr lang="en-US" i="1" dirty="0" smtClean="0"/>
              <a:t>Set </a:t>
            </a:r>
            <a:r>
              <a:rPr lang="en-US" sz="1500" dirty="0" smtClean="0"/>
              <a:t>http</a:t>
            </a:r>
            <a:r>
              <a:rPr lang="en-US" sz="1500" dirty="0"/>
              <a:t>://mindsetonline.com/</a:t>
            </a:r>
          </a:p>
        </p:txBody>
      </p:sp>
    </p:spTree>
    <p:extLst>
      <p:ext uri="{BB962C8B-B14F-4D97-AF65-F5344CB8AC3E}">
        <p14:creationId xmlns:p14="http://schemas.microsoft.com/office/powerpoint/2010/main" val="124370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www.platosclosetrochesterhills.com/users/pc-80267/images/shutterstock_1531694-l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5534025" cy="50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9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41755" y="1524001"/>
            <a:ext cx="8382000" cy="914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where are we w/ our goals?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6555" y="533400"/>
            <a:ext cx="77724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4</a:t>
            </a:r>
            <a:r>
              <a:rPr lang="en-US" b="1" baseline="30000" dirty="0" smtClean="0">
                <a:solidFill>
                  <a:srgbClr val="C00000"/>
                </a:solidFill>
              </a:rPr>
              <a:t>th</a:t>
            </a:r>
            <a:r>
              <a:rPr lang="en-US" b="1" dirty="0" smtClean="0">
                <a:solidFill>
                  <a:srgbClr val="C00000"/>
                </a:solidFill>
              </a:rPr>
              <a:t> Grade Students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http://www.beverlyryle.com/images/out_of_the_box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37901"/>
            <a:ext cx="3779111" cy="250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2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can we add to improve process?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What is missing?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1.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How can we modify?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1.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86200" y="2133600"/>
            <a:ext cx="9906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76600" y="1676400"/>
            <a:ext cx="15240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92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1554</TotalTime>
  <Words>338</Words>
  <Application>Microsoft Office PowerPoint</Application>
  <PresentationFormat>On-screen Show (4:3)</PresentationFormat>
  <Paragraphs>88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APAAS Team Meeting</vt:lpstr>
      <vt:lpstr>Schedule for Today</vt:lpstr>
      <vt:lpstr>PowerPoint Presentation</vt:lpstr>
      <vt:lpstr>PowerPoint Presentation</vt:lpstr>
      <vt:lpstr>Best Practices  We need/want to implement</vt:lpstr>
      <vt:lpstr>Best Practices  We need/want to implement</vt:lpstr>
      <vt:lpstr>PowerPoint Presentation</vt:lpstr>
      <vt:lpstr>4th Grade Students</vt:lpstr>
      <vt:lpstr>What can we add to improve process?</vt:lpstr>
      <vt:lpstr>Struggling APAAS Students</vt:lpstr>
      <vt:lpstr>Teach</vt:lpstr>
      <vt:lpstr>PowerPoint Presentation</vt:lpstr>
      <vt:lpstr>Scholarly Attributes</vt:lpstr>
      <vt:lpstr> more student choices</vt:lpstr>
      <vt:lpstr>PowerPoint Presentation</vt:lpstr>
      <vt:lpstr>Best Practices</vt:lpstr>
      <vt:lpstr>PowerPoint Presentation</vt:lpstr>
      <vt:lpstr>PowerPoint Presentation</vt:lpstr>
    </vt:vector>
  </TitlesOfParts>
  <Company>Irvine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GATE Planning Committee</dc:title>
  <dc:creator>%USERNAME%</dc:creator>
  <cp:lastModifiedBy>Beth Andrews</cp:lastModifiedBy>
  <cp:revision>240</cp:revision>
  <dcterms:created xsi:type="dcterms:W3CDTF">2011-04-28T20:00:25Z</dcterms:created>
  <dcterms:modified xsi:type="dcterms:W3CDTF">2011-10-20T23:51:54Z</dcterms:modified>
</cp:coreProperties>
</file>